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58"/>
      <p:bold r:id="rId59"/>
      <p:italic r:id="rId60"/>
      <p:boldItalic r:id="rId61"/>
    </p:embeddedFont>
    <p:embeddedFont>
      <p:font typeface="Roboto" panose="02000000000000000000" pitchFamily="2" charset="0"/>
      <p:regular r:id="rId62"/>
      <p:bold r:id="rId63"/>
      <p:italic r:id="rId64"/>
      <p:boldItalic r:id="rId65"/>
    </p:embeddedFont>
    <p:embeddedFont>
      <p:font typeface="Trebuchet MS" panose="020B0703020202090204" pitchFamily="34" charset="0"/>
      <p:regular r:id="rId66"/>
      <p:bold r:id="rId67"/>
      <p:italic r:id="rId68"/>
      <p:boldItalic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EFA7FDE-2CE0-498B-8509-A9DDCB69FC61}">
  <a:tblStyle styleId="{5EFA7FDE-2CE0-498B-8509-A9DDCB69FC6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af4f3288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af4f3288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af4f3288_0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af4f3288_0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af4f3288_0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af4f3288_0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b654b397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b654b397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b654b397_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b654b397_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b654b397_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b654b397_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b654b397_0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b654b397_0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b654b397_0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b654b397_0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654b397_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b654b397_0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b654b397_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b654b397_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654b397_0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b654b397_0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654b397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b654b397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b654b397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b654b397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b654b397_0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b654b397_0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654b397_0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b654b397_0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b654b397_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b654b397_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b654b397_0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b654b397_0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654b397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b654b397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b654b397_0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b654b397_0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b654b397_0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b654b397_0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b654b397_0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b654b397_0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b654b397_0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b654b397_0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b654b397_0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b654b397_0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b654b397_0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b654b397_0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b654b397_0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b654b397_0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b654b397_0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b654b397_0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b654b397_0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b654b397_0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b654b397_0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b654b397_0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b654b397_0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2b654b397_0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b654b397_0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b654b397_0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b654b397_0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b654b397_0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b654b397_0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b654b397_0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b654b397_0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b654b397_0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b654b397_0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b654b397_0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b654b397_0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b654b397_0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b654b397_0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2b654b397_0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b654b397_0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b654b397_0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b654b397_0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b654b397_0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b654b397_0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b654b397_0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b654b397_0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2b654b397_0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b654b397_0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2b654b397_0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b654b397_0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b654b397_0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b654b397_0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2b654b397_0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2b654b397_0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2b654b397_0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b654b397_0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b654b397_0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b654b397_0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b654b397_0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b654b397_0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b654b397_0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b654b397_0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b654b397_0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9f3d50b6a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9f3d50b6a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2b654b397_0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2b654b397_0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b654b397_0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b654b397_0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b654b397_0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2b654b397_0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b654b397_0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b654b397_0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b654b397_0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b654b397_0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creativecommons.org/licenses/by-nc/3.0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45.xml"/><Relationship Id="rId18" Type="http://schemas.openxmlformats.org/officeDocument/2006/relationships/slide" Target="slide47.xml"/><Relationship Id="rId26" Type="http://schemas.openxmlformats.org/officeDocument/2006/relationships/slide" Target="slide31.xml"/><Relationship Id="rId3" Type="http://schemas.openxmlformats.org/officeDocument/2006/relationships/slide" Target="slide2.xml"/><Relationship Id="rId21" Type="http://schemas.openxmlformats.org/officeDocument/2006/relationships/slide" Target="slide29.xml"/><Relationship Id="rId7" Type="http://schemas.openxmlformats.org/officeDocument/2006/relationships/slide" Target="slide33.xml"/><Relationship Id="rId12" Type="http://schemas.openxmlformats.org/officeDocument/2006/relationships/slide" Target="slide35.xml"/><Relationship Id="rId17" Type="http://schemas.openxmlformats.org/officeDocument/2006/relationships/slide" Target="slide37.xml"/><Relationship Id="rId25" Type="http://schemas.openxmlformats.org/officeDocument/2006/relationships/slide" Target="slide21.xml"/><Relationship Id="rId2" Type="http://schemas.openxmlformats.org/officeDocument/2006/relationships/notesSlide" Target="../notesSlides/notesSlide2.xml"/><Relationship Id="rId16" Type="http://schemas.openxmlformats.org/officeDocument/2006/relationships/slide" Target="slide27.xml"/><Relationship Id="rId20" Type="http://schemas.openxmlformats.org/officeDocument/2006/relationships/slide" Target="slide19.xml"/><Relationship Id="rId29" Type="http://schemas.openxmlformats.org/officeDocument/2006/relationships/slide" Target="slide5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3.xml"/><Relationship Id="rId11" Type="http://schemas.openxmlformats.org/officeDocument/2006/relationships/slide" Target="slide25.xml"/><Relationship Id="rId24" Type="http://schemas.openxmlformats.org/officeDocument/2006/relationships/slide" Target="slide11.xml"/><Relationship Id="rId5" Type="http://schemas.openxmlformats.org/officeDocument/2006/relationships/slide" Target="slide13.xml"/><Relationship Id="rId15" Type="http://schemas.openxmlformats.org/officeDocument/2006/relationships/slide" Target="slide17.xml"/><Relationship Id="rId23" Type="http://schemas.openxmlformats.org/officeDocument/2006/relationships/slide" Target="slide49.xml"/><Relationship Id="rId28" Type="http://schemas.openxmlformats.org/officeDocument/2006/relationships/slide" Target="slide51.xml"/><Relationship Id="rId10" Type="http://schemas.openxmlformats.org/officeDocument/2006/relationships/slide" Target="slide15.xml"/><Relationship Id="rId19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5.xml"/><Relationship Id="rId14" Type="http://schemas.openxmlformats.org/officeDocument/2006/relationships/slide" Target="slide7.xml"/><Relationship Id="rId22" Type="http://schemas.openxmlformats.org/officeDocument/2006/relationships/slide" Target="slide39.xml"/><Relationship Id="rId27" Type="http://schemas.openxmlformats.org/officeDocument/2006/relationships/slide" Target="slide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ixabay.com/en/sleep-sleeping-emoticons-face-z-s-25528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hyperlink" Target="https://pixabay.com/en/sleep-sleeping-emoticons-face-z-s-25528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942800" y="4071921"/>
            <a:ext cx="7050900" cy="14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000" dirty="0">
                <a:solidFill>
                  <a:schemeClr val="bg1"/>
                </a:solidFill>
              </a:rPr>
              <a:t>Original template created by </a:t>
            </a:r>
            <a:r>
              <a:rPr lang="en-US" sz="4000" dirty="0">
                <a:solidFill>
                  <a:schemeClr val="bg1"/>
                </a:solidFill>
              </a:rPr>
              <a:t>by Eric </a:t>
            </a:r>
            <a:r>
              <a:rPr lang="en-US" sz="4000" dirty="0" err="1">
                <a:solidFill>
                  <a:schemeClr val="bg1"/>
                </a:solidFill>
              </a:rPr>
              <a:t>Curts</a:t>
            </a:r>
            <a:br>
              <a:rPr lang="en-US" sz="1800" dirty="0">
                <a:solidFill>
                  <a:schemeClr val="bg1"/>
                </a:solidFill>
              </a:rPr>
            </a:b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Sample questions in Spanish C Dugan</a:t>
            </a:r>
            <a:br>
              <a:rPr lang="en-US" sz="1800" dirty="0">
                <a:solidFill>
                  <a:schemeClr val="bg1"/>
                </a:solidFill>
              </a:rPr>
            </a:br>
            <a:endParaRPr sz="1800" dirty="0">
              <a:solidFill>
                <a:schemeClr val="bg1"/>
              </a:solidFill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5475" y="1165425"/>
            <a:ext cx="6512300" cy="19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750" y="6103250"/>
            <a:ext cx="1368100" cy="478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1837200" y="5781399"/>
            <a:ext cx="68721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This slideshow is licensed under a Creative Commons Attribution Non-Commercial 3.0 United States license.  For more information about this license see </a:t>
            </a:r>
            <a:r>
              <a:rPr lang="en" u="sng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http://creativecommons.org/licenses/by-nc/3.0/</a:t>
            </a:r>
            <a:r>
              <a:rPr lang="en">
                <a:solidFill>
                  <a:srgbClr val="FFFFFF"/>
                </a:solidFill>
              </a:rPr>
              <a:t> (In short, you can copy, distribute, and adapt this work as long as you give proper attribution and do not charge for it.)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lin ang="5400012" scaled="0"/>
        </a:gra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33"/>
            <a:ext cx="4932900" cy="132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JEOPARDY BOARD</a:t>
            </a:r>
            <a:endParaRPr>
              <a:solidFill>
                <a:srgbClr val="FFFF00"/>
              </a:solidFill>
            </a:endParaRPr>
          </a:p>
        </p:txBody>
      </p:sp>
      <p:graphicFrame>
        <p:nvGraphicFramePr>
          <p:cNvPr id="94" name="Google Shape;94;p14"/>
          <p:cNvGraphicFramePr/>
          <p:nvPr>
            <p:extLst>
              <p:ext uri="{D42A27DB-BD31-4B8C-83A1-F6EECF244321}">
                <p14:modId xmlns:p14="http://schemas.microsoft.com/office/powerpoint/2010/main" val="1894050026"/>
              </p:ext>
            </p:extLst>
          </p:nvPr>
        </p:nvGraphicFramePr>
        <p:xfrm>
          <a:off x="84750" y="1417833"/>
          <a:ext cx="9009375" cy="5461195"/>
        </p:xfrm>
        <a:graphic>
          <a:graphicData uri="http://schemas.openxmlformats.org/drawingml/2006/table">
            <a:tbl>
              <a:tblPr>
                <a:noFill/>
                <a:tableStyleId>{5EFA7FDE-2CE0-498B-8509-A9DDCB69FC61}</a:tableStyleId>
              </a:tblPr>
              <a:tblGrid>
                <a:gridCol w="1801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1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rgbClr val="FFFFFF"/>
                          </a:solidFill>
                        </a:rPr>
                        <a:t>Saludos </a:t>
                      </a:r>
                      <a:r>
                        <a:rPr lang="en" sz="2200" b="1" dirty="0">
                          <a:solidFill>
                            <a:srgbClr val="FFFFFF"/>
                          </a:solidFill>
                        </a:rPr>
                        <a:t>(Greetings)</a:t>
                      </a:r>
                      <a:endParaRPr sz="22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FFFFFF"/>
                          </a:solidFill>
                        </a:rPr>
                        <a:t>Tiempo y estaciones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FFFFFF"/>
                          </a:solidFill>
                        </a:rPr>
                        <a:t>El calendario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FFFFFF"/>
                          </a:solidFill>
                        </a:rPr>
                        <a:t>Las emociones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rgbClr val="FFFFFF"/>
                          </a:solidFill>
                        </a:rPr>
                        <a:t>Descripciones o familia</a:t>
                      </a:r>
                      <a:r>
                        <a:rPr lang="en" sz="2400" b="1" dirty="0">
                          <a:solidFill>
                            <a:srgbClr val="FFFFFF"/>
                          </a:solidFill>
                        </a:rPr>
                        <a:t> </a:t>
                      </a:r>
                      <a:endParaRPr sz="19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$100</a:t>
                      </a:r>
                      <a:endParaRPr sz="32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$100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$100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$100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$100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9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$200</a:t>
                      </a:r>
                      <a:endParaRPr sz="32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0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$200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1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$200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2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$200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$200</a:t>
                      </a:r>
                      <a:endParaRPr sz="19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$300</a:t>
                      </a:r>
                      <a:endParaRPr sz="32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19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$400</a:t>
                      </a:r>
                      <a:endParaRPr sz="3200" b="1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0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1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2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 dirty="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r:id="rId2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 dirty="0">
                        <a:solidFill>
                          <a:srgbClr val="FFFF00"/>
                        </a:solidFill>
                      </a:endParaRPr>
                    </a:p>
                  </a:txBody>
                  <a:tcPr marL="91425" marR="91425" marT="121900" marB="1219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5" name="Google Shape;95;p14">
            <a:hlinkClick r:id="rId29" action="ppaction://hlinksldjump"/>
          </p:cNvPr>
          <p:cNvSpPr txBox="1"/>
          <p:nvPr/>
        </p:nvSpPr>
        <p:spPr>
          <a:xfrm>
            <a:off x="6405700" y="434767"/>
            <a:ext cx="2482500" cy="574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00"/>
                </a:solidFill>
                <a:uFill>
                  <a:noFill/>
                </a:uFill>
                <a:hlinkClick r:id="rId2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JEOPARDY</a:t>
            </a:r>
            <a:endParaRPr sz="1800"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Say: Hi!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 in Spanish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01" name="Google Shape;101;p15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209725" y="215720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$100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02" name="Google Shape;102;p15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3" name="Google Shape;103;p15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¡Hola!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09" name="Google Shape;109;p16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$100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0" name="Google Shape;110;p16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1" name="Google Shape;111;p16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7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You want to greet someone in Spanish, at 8 AM 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18" name="Google Shape;118;p17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$200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9" name="Google Shape;119;p17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0" name="Google Shape;120;p17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8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 </a:t>
            </a:r>
            <a:r>
              <a:rPr lang="en-US" sz="4000" dirty="0"/>
              <a:t>☀️</a:t>
            </a:r>
            <a:r>
              <a:rPr lang="en-US" sz="4800" dirty="0"/>
              <a:t> </a:t>
            </a:r>
            <a:r>
              <a:rPr lang="en" sz="4800" dirty="0">
                <a:solidFill>
                  <a:srgbClr val="FFFFFF"/>
                </a:solidFill>
              </a:rPr>
              <a:t>¡Buenos días! 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127" name="Google Shape;127;p18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$200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28" name="Google Shape;128;p18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9" name="Google Shape;129;p1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You want to greet someone in the afternoon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(PM)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36" name="Google Shape;136;p19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$300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37" name="Google Shape;137;p19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8" name="Google Shape;138;p19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0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¡Buenas tardes!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45" name="Google Shape;145;p20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$300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46" name="Google Shape;146;p20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7" name="Google Shape;147;p20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1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You want to greet someone in the evening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54" name="Google Shape;154;p21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$400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55" name="Google Shape;155;p21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6" name="Google Shape;156;p21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2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¡Buenas noches! </a:t>
            </a:r>
            <a:r>
              <a:rPr lang="en-US" sz="7200" dirty="0"/>
              <a:t>🌙 </a:t>
            </a:r>
            <a:endParaRPr sz="7200" dirty="0">
              <a:solidFill>
                <a:srgbClr val="FFFFFF"/>
              </a:solidFill>
            </a:endParaRPr>
          </a:p>
        </p:txBody>
      </p:sp>
      <p:sp>
        <p:nvSpPr>
          <p:cNvPr id="163" name="Google Shape;163;p22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$400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64" name="Google Shape;164;p22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5" name="Google Shape;165;p22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3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You want to ask someone: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“How are you?” 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Informal and formal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72" name="Google Shape;172;p23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$500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73" name="Google Shape;173;p23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4" name="Google Shape;174;p23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4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Informal: ¿Cómo estás?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Formal: ¿Cómo está usted?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81" name="Google Shape;181;p24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Saludos - $500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82" name="Google Shape;182;p24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3" name="Google Shape;183;p24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5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Name your favorite season of the year in Spanish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90" name="Google Shape;190;p25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$100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1" name="Google Shape;191;p25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2" name="Google Shape;192;p25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6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La primavera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El verano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El otoño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El invierno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99" name="Google Shape;199;p26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0" name="Google Shape;200;p26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1" name="Google Shape;201;p26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7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¿Qué tiempo hace </a:t>
            </a:r>
            <a:r>
              <a:rPr lang="en" sz="4800" dirty="0" err="1">
                <a:solidFill>
                  <a:srgbClr val="FFFFFF"/>
                </a:solidFill>
              </a:rPr>
              <a:t>generalmente</a:t>
            </a:r>
            <a:r>
              <a:rPr lang="en" sz="4800" dirty="0">
                <a:solidFill>
                  <a:srgbClr val="FFFFFF"/>
                </a:solidFill>
              </a:rPr>
              <a:t> </a:t>
            </a:r>
            <a:r>
              <a:rPr lang="en" sz="4800" b="1" u="sng" dirty="0">
                <a:solidFill>
                  <a:srgbClr val="FFFFFF"/>
                </a:solidFill>
              </a:rPr>
              <a:t>en diciembre</a:t>
            </a:r>
            <a:r>
              <a:rPr lang="en" sz="4800" dirty="0">
                <a:solidFill>
                  <a:srgbClr val="FFFFFF"/>
                </a:solidFill>
              </a:rPr>
              <a:t> en Maryland? ¿Hace frío?  ¿Hace </a:t>
            </a:r>
            <a:r>
              <a:rPr lang="en" sz="4800" dirty="0" err="1">
                <a:solidFill>
                  <a:srgbClr val="FFFFFF"/>
                </a:solidFill>
              </a:rPr>
              <a:t>calor</a:t>
            </a:r>
            <a:r>
              <a:rPr lang="en" sz="4800" dirty="0">
                <a:solidFill>
                  <a:srgbClr val="FFFFFF"/>
                </a:solidFill>
              </a:rPr>
              <a:t>?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208" name="Google Shape;208;p27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4450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9" name="Google Shape;209;p27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0" name="Google Shape;210;p27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8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Hace frío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17" name="Google Shape;217;p28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8" name="Google Shape;218;p28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9" name="Google Shape;219;p2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9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9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¿Qué tiempo hace generalmente </a:t>
            </a:r>
            <a:r>
              <a:rPr lang="en" sz="4800" b="1" u="sng">
                <a:solidFill>
                  <a:schemeClr val="lt1"/>
                </a:solidFill>
              </a:rPr>
              <a:t>en julio</a:t>
            </a:r>
            <a:r>
              <a:rPr lang="en" sz="4800">
                <a:solidFill>
                  <a:schemeClr val="lt1"/>
                </a:solidFill>
              </a:rPr>
              <a:t> en Maryland? ¿Hace frío? O ¿Hace calor?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26" name="Google Shape;226;p29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7" name="Google Shape;227;p29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8" name="Google Shape;228;p29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0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Hace calor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35" name="Google Shape;235;p30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6" name="Google Shape;236;p30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7" name="Google Shape;237;p30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1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¿Qué tiempo hace?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4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4800">
              <a:solidFill>
                <a:srgbClr val="FFFFFF"/>
              </a:solidFill>
            </a:endParaRPr>
          </a:p>
        </p:txBody>
      </p:sp>
      <p:sp>
        <p:nvSpPr>
          <p:cNvPr id="244" name="Google Shape;244;p31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5" name="Google Shape;245;p31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6" name="Google Shape;246;p31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1"/>
          <p:cNvSpPr/>
          <p:nvPr/>
        </p:nvSpPr>
        <p:spPr>
          <a:xfrm>
            <a:off x="1160750" y="3077575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1"/>
          <p:cNvSpPr/>
          <p:nvPr/>
        </p:nvSpPr>
        <p:spPr>
          <a:xfrm>
            <a:off x="1781700" y="3998700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1"/>
          <p:cNvSpPr/>
          <p:nvPr/>
        </p:nvSpPr>
        <p:spPr>
          <a:xfrm>
            <a:off x="368700" y="2859300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31"/>
          <p:cNvSpPr/>
          <p:nvPr/>
        </p:nvSpPr>
        <p:spPr>
          <a:xfrm>
            <a:off x="5556000" y="3918125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1"/>
          <p:cNvSpPr/>
          <p:nvPr/>
        </p:nvSpPr>
        <p:spPr>
          <a:xfrm>
            <a:off x="83775" y="3485575"/>
            <a:ext cx="3415716" cy="157194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1"/>
          <p:cNvSpPr/>
          <p:nvPr/>
        </p:nvSpPr>
        <p:spPr>
          <a:xfrm>
            <a:off x="176300" y="4216975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1"/>
          <p:cNvSpPr/>
          <p:nvPr/>
        </p:nvSpPr>
        <p:spPr>
          <a:xfrm>
            <a:off x="3715125" y="4958788"/>
            <a:ext cx="2440044" cy="609552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1"/>
          <p:cNvSpPr/>
          <p:nvPr/>
        </p:nvSpPr>
        <p:spPr>
          <a:xfrm>
            <a:off x="2227550" y="4144375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1"/>
          <p:cNvSpPr/>
          <p:nvPr/>
        </p:nvSpPr>
        <p:spPr>
          <a:xfrm>
            <a:off x="5358350" y="4509750"/>
            <a:ext cx="203947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1"/>
          <p:cNvSpPr/>
          <p:nvPr/>
        </p:nvSpPr>
        <p:spPr>
          <a:xfrm>
            <a:off x="3715125" y="2770675"/>
            <a:ext cx="3682692" cy="1739124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1"/>
          <p:cNvSpPr/>
          <p:nvPr/>
        </p:nvSpPr>
        <p:spPr>
          <a:xfrm>
            <a:off x="2684750" y="4601575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1"/>
          <p:cNvSpPr/>
          <p:nvPr/>
        </p:nvSpPr>
        <p:spPr>
          <a:xfrm>
            <a:off x="6000675" y="3273750"/>
            <a:ext cx="3130812" cy="113940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6563200" y="4918350"/>
            <a:ext cx="1632204" cy="1087020"/>
          </a:xfrm>
          <a:prstGeom prst="cloud">
            <a:avLst/>
          </a:prstGeom>
          <a:solidFill>
            <a:srgbClr val="FFFFFF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2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Está nublado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66" name="Google Shape;266;p32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7" name="Google Shape;267;p32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8" name="Google Shape;268;p32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3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3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En diciembre: ¿Qué estación del año es en Perú?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75" name="Google Shape;275;p33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6" name="Google Shape;276;p33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7" name="Google Shape;277;p33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4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Perú está en América del Sur.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Es verano en diciembre en América del Sur.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84" name="Google Shape;284;p34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 y estaciones del año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85" name="Google Shape;285;p34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6" name="Google Shape;286;p34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5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El primer (1st) mes del año es: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293" name="Google Shape;293;p35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$100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4" name="Google Shape;294;p35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5" name="Google Shape;295;p35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6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enero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02" name="Google Shape;302;p36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03" name="Google Shape;303;p36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4" name="Google Shape;304;p36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7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7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El primer día de la semana en un calendario en español es:</a:t>
            </a:r>
            <a:endParaRPr sz="4800">
              <a:solidFill>
                <a:srgbClr val="FFFFFF"/>
              </a:solidFill>
            </a:endParaRPr>
          </a:p>
          <a:p>
            <a:pPr marL="457200" lvl="0" indent="-5334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domingo</a:t>
            </a:r>
            <a:endParaRPr sz="4800">
              <a:solidFill>
                <a:srgbClr val="FFFFFF"/>
              </a:solidFill>
            </a:endParaRPr>
          </a:p>
          <a:p>
            <a:pPr marL="457200" lvl="0" indent="-5334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lunes</a:t>
            </a:r>
            <a:endParaRPr sz="4800">
              <a:solidFill>
                <a:srgbClr val="FFFFFF"/>
              </a:solidFill>
            </a:endParaRPr>
          </a:p>
          <a:p>
            <a:pPr marL="457200" lvl="0" indent="-5334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AutoNum type="alphaLcParenR"/>
            </a:pPr>
            <a:r>
              <a:rPr lang="en" sz="4800">
                <a:solidFill>
                  <a:srgbClr val="FFFFFF"/>
                </a:solidFill>
              </a:rPr>
              <a:t>martes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11" name="Google Shape;311;p37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2" name="Google Shape;312;p37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3" name="Google Shape;313;p37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8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8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lunes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20" name="Google Shape;320;p38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21" name="Google Shape;321;p38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2" name="Google Shape;322;p3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9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9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La independencia de los Estados Unidos (U.S.A.) es el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29" name="Google Shape;329;p39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0" name="Google Shape;330;p39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1" name="Google Shape;331;p39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0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40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El cuatro de julio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338" name="Google Shape;338;p40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9" name="Google Shape;339;p40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0" name="Google Shape;340;p40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1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1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¿Qué días de la semana escribimos con acentos?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47" name="Google Shape;347;p41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8" name="Google Shape;348;p41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9" name="Google Shape;349;p41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2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42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miércoles y sábado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56" name="Google Shape;356;p42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57" name="Google Shape;357;p42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8" name="Google Shape;358;p42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3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43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¿En qué mes celebran su independencia: Chile, Costa Rica, El Salvador, Guatemala, Honduras, México y Nicaragua?  </a:t>
            </a:r>
            <a:endParaRPr sz="4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4800">
              <a:solidFill>
                <a:srgbClr val="FFFFFF"/>
              </a:solidFill>
            </a:endParaRPr>
          </a:p>
        </p:txBody>
      </p:sp>
      <p:sp>
        <p:nvSpPr>
          <p:cNvPr id="365" name="Google Shape;365;p43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66" name="Google Shape;366;p43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7" name="Google Shape;367;p43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4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44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septiembre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74" name="Google Shape;374;p44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Calendario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5" name="Google Shape;375;p44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6" name="Google Shape;376;p44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5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5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¿Cómo está? 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4800">
              <a:solidFill>
                <a:srgbClr val="FFFFFF"/>
              </a:solidFill>
            </a:endParaRPr>
          </a:p>
        </p:txBody>
      </p:sp>
      <p:sp>
        <p:nvSpPr>
          <p:cNvPr id="383" name="Google Shape;383;p45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$100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4" name="Google Shape;384;p45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85" name="Google Shape;385;p45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0050" y="3346863"/>
            <a:ext cx="3333750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6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6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Bien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Feliz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Contento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93" name="Google Shape;393;p46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94" name="Google Shape;394;p46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5" name="Google Shape;395;p46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7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47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172100"/>
            <a:ext cx="8229600" cy="431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¿Cómo está?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02" name="Google Shape;402;p47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3811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3" name="Google Shape;403;p47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4" name="Google Shape;404;p47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6550" y="2410250"/>
            <a:ext cx="2637425" cy="263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8">
            <a:hlinkClick r:id="rId3" action="ppaction://hlinksldjump"/>
          </p:cNvPr>
          <p:cNvSpPr/>
          <p:nvPr/>
        </p:nvSpPr>
        <p:spPr>
          <a:xfrm>
            <a:off x="21025" y="5946457"/>
            <a:ext cx="1075800" cy="939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48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Mal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No muy bien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Triste</a:t>
            </a: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Deprimido/deprimida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412" name="Google Shape;412;p48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3" name="Google Shape;413;p48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4" name="Google Shape;414;p4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9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49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How do you respond: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“So, so” 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in Spanish, when asked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¿Cómo estás?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4800">
              <a:solidFill>
                <a:srgbClr val="FFFFFF"/>
              </a:solidFill>
            </a:endParaRPr>
          </a:p>
        </p:txBody>
      </p:sp>
      <p:sp>
        <p:nvSpPr>
          <p:cNvPr id="421" name="Google Shape;421;p49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2" name="Google Shape;422;p49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3" name="Google Shape;423;p49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0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50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Así, así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Más o menos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30" name="Google Shape;430;p50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1" name="Google Shape;431;p50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32" name="Google Shape;432;p50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1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How do you say 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“I am tired” in Spanish?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438" name="Google Shape;438;p51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9" name="Google Shape;439;p51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0" name="Google Shape;440;p51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E69029-02A0-324F-A414-938A69163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290994" y="3485550"/>
            <a:ext cx="2281006" cy="255019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2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Estoy cansado (male/all inclusive)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Estoy cansada (female)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447" name="Google Shape;447;p52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8" name="Google Shape;448;p52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9" name="Google Shape;449;p52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10DB77-658F-5C4A-8019-95BE146AF4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579839" y="4482308"/>
            <a:ext cx="1410323" cy="157675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3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How do you say: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“I am not well, or I am sick, or ill?”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56" name="Google Shape;456;p53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57" name="Google Shape;457;p53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8" name="Google Shape;458;p53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2475" y="3953650"/>
            <a:ext cx="2381850" cy="238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4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Estoy enfermo (male/ all inclusive)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Estoy enferma (female)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4800">
              <a:solidFill>
                <a:srgbClr val="FFFFFF"/>
              </a:solidFill>
            </a:endParaRPr>
          </a:p>
        </p:txBody>
      </p:sp>
      <p:sp>
        <p:nvSpPr>
          <p:cNvPr id="465" name="Google Shape;465;p54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emociones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66" name="Google Shape;466;p54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7" name="Google Shape;467;p54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2475" y="3953650"/>
            <a:ext cx="2381850" cy="238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5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55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How do you say: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“I am optimistic”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In Spanish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75" name="Google Shape;475;p55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$100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476" name="Google Shape;476;p55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7" name="Google Shape;477;p55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6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56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Yo soy optimista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84" name="Google Shape;484;p56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$100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485" name="Google Shape;485;p56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86" name="Google Shape;486;p56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7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57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How do you say in Spanish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“I am responsible and persistent”?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93" name="Google Shape;493;p57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$200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494" name="Google Shape;494;p57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5" name="Google Shape;495;p57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8">
            <a:hlinkClick r:id="rId3" action="ppaction://hlinksldjump"/>
          </p:cNvPr>
          <p:cNvSpPr/>
          <p:nvPr/>
        </p:nvSpPr>
        <p:spPr>
          <a:xfrm>
            <a:off x="50300" y="0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58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Yo soy responsable y persistente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502" name="Google Shape;502;p58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$200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503" name="Google Shape;503;p58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4" name="Google Shape;504;p5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FBD677E-0AA2-5D47-9447-19F139CA44C8}"/>
              </a:ext>
            </a:extLst>
          </p:cNvPr>
          <p:cNvSpPr/>
          <p:nvPr/>
        </p:nvSpPr>
        <p:spPr>
          <a:xfrm>
            <a:off x="5674231" y="1268856"/>
            <a:ext cx="1497132" cy="5856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sym typeface="Wingdings" pitchFamily="2" charset="2"/>
              </a:rPr>
              <a:t>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a</a:t>
            </a: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366E37DD-9754-E345-BDAA-DB372DE25152}"/>
              </a:ext>
            </a:extLst>
          </p:cNvPr>
          <p:cNvSpPr/>
          <p:nvPr/>
        </p:nvSpPr>
        <p:spPr>
          <a:xfrm rot="19135070">
            <a:off x="5934774" y="2127454"/>
            <a:ext cx="976045" cy="387657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9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59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How do you say in Spanish: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“My Mom is patient”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11" name="Google Shape;511;p59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$300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512" name="Google Shape;512;p59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3" name="Google Shape;513;p59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60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60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Mi mamá es paciente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20" name="Google Shape;520;p60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$300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521" name="Google Shape;521;p60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2" name="Google Shape;522;p60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1">
            <a:hlinkClick r:id="rId3" action="ppaction://hlinksldjump"/>
          </p:cNvPr>
          <p:cNvSpPr/>
          <p:nvPr/>
        </p:nvSpPr>
        <p:spPr>
          <a:xfrm>
            <a:off x="0" y="73516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61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How do you say in Spanish</a:t>
            </a:r>
            <a:endParaRPr sz="4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“My Grandma is kind/respectful?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29" name="Google Shape;529;p61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$400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530" name="Google Shape;530;p61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31" name="Google Shape;531;p61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62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62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921266"/>
            <a:ext cx="7721029" cy="33596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Mi abuela es amable</a:t>
            </a:r>
            <a:endParaRPr sz="48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Mi abuelita es respetuosa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en" sz="48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538" name="Google Shape;538;p62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$400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539" name="Google Shape;539;p62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40" name="Google Shape;540;p62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A8AE930-7F5B-4F47-B943-93C525BEC0C7}"/>
              </a:ext>
            </a:extLst>
          </p:cNvPr>
          <p:cNvSpPr/>
          <p:nvPr/>
        </p:nvSpPr>
        <p:spPr>
          <a:xfrm>
            <a:off x="678093" y="3429000"/>
            <a:ext cx="3965825" cy="21190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NOTA:  </a:t>
            </a:r>
          </a:p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Respeto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sym typeface="Wingdings" pitchFamily="2" charset="2"/>
              </a:rPr>
              <a:t> Respect</a:t>
            </a:r>
          </a:p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sym typeface="Wingdings" pitchFamily="2" charset="2"/>
              </a:rPr>
              <a:t>Respetuoso/respetuosa  respectful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4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64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chemeClr val="lt1"/>
                </a:solidFill>
              </a:rPr>
              <a:t>How do you say in Spanish</a:t>
            </a:r>
            <a:endParaRPr sz="48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chemeClr val="lt1"/>
                </a:solidFill>
              </a:rPr>
              <a:t>“My brother/sister is persistent”?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556" name="Google Shape;556;p64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$500 Question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557" name="Google Shape;557;p64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58" name="Google Shape;558;p64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5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65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chemeClr val="lt1"/>
                </a:solidFill>
              </a:rPr>
              <a:t>Mi hermano es persistente</a:t>
            </a:r>
            <a:endParaRPr sz="385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chemeClr val="lt1"/>
                </a:solidFill>
              </a:rPr>
              <a:t>Mi </a:t>
            </a:r>
            <a:r>
              <a:rPr lang="en" sz="4800" dirty="0" err="1">
                <a:solidFill>
                  <a:schemeClr val="lt1"/>
                </a:solidFill>
              </a:rPr>
              <a:t>hermana</a:t>
            </a:r>
            <a:r>
              <a:rPr lang="en" sz="4800" dirty="0">
                <a:solidFill>
                  <a:schemeClr val="lt1"/>
                </a:solidFill>
              </a:rPr>
              <a:t> es persistente</a:t>
            </a:r>
            <a:endParaRPr sz="7200" dirty="0">
              <a:solidFill>
                <a:srgbClr val="FFFFFF"/>
              </a:solidFill>
            </a:endParaRPr>
          </a:p>
        </p:txBody>
      </p:sp>
      <p:sp>
        <p:nvSpPr>
          <p:cNvPr id="565" name="Google Shape;565;p65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Descripciones o familia</a:t>
            </a:r>
            <a:r>
              <a:rPr lang="en" dirty="0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$500 Answer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566" name="Google Shape;566;p65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67" name="Google Shape;567;p65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6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66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5" name="Google Shape;575;p66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</a:t>
            </a:r>
            <a:r>
              <a:rPr lang="en" sz="1800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6" name="Google Shape;576;p66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66">
            <a:hlinkClick r:id="rId3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7163" y="967097"/>
            <a:ext cx="5731725" cy="17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7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67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dirty="0">
                <a:solidFill>
                  <a:srgbClr val="FFFFFF"/>
                </a:solidFill>
                <a:uFill>
                  <a:noFill/>
                </a:uFill>
              </a:rPr>
              <a:t>Describe a un miembro de tu familia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584" name="Google Shape;584;p67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Jeopardy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85" name="Google Shape;585;p67">
            <a:hlinkClick r:id=""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86" name="Google Shape;586;p67">
            <a:hlinkClick r:id="" action="ppaction://hlinkshowjump?jump=nex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68">
            <a:hlinkClick r:id="rId3" action="ppaction://hlinksldjump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68">
            <a:hlinkClick r:id="rId3" action="ppaction://hlinksldjump"/>
          </p:cNvPr>
          <p:cNvSpPr txBox="1">
            <a:spLocks noGrp="1"/>
          </p:cNvSpPr>
          <p:nvPr>
            <p:ph type="body" idx="1"/>
          </p:nvPr>
        </p:nvSpPr>
        <p:spPr>
          <a:xfrm>
            <a:off x="542400" y="896850"/>
            <a:ext cx="8229600" cy="4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rgbClr val="FFFFFF"/>
                </a:solidFill>
              </a:rPr>
              <a:t>Mi_______ es__________</a:t>
            </a: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593" name="Google Shape;593;p68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Jeopardy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94" name="Google Shape;594;p68">
            <a:hlinkClick r:id="rId4" action="ppaction://hlinksldjump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95" name="Google Shape;595;p6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1225</Words>
  <Application>Microsoft Macintosh PowerPoint</Application>
  <PresentationFormat>On-screen Show (4:3)</PresentationFormat>
  <Paragraphs>232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Arial</vt:lpstr>
      <vt:lpstr>Roboto</vt:lpstr>
      <vt:lpstr>Century Gothic</vt:lpstr>
      <vt:lpstr>Trebuchet MS</vt:lpstr>
      <vt:lpstr>Geometric</vt:lpstr>
      <vt:lpstr>Original template created by by Eric Curts  Sample questions in Spanish C Dugan </vt:lpstr>
      <vt:lpstr>JEOPARDY BOARD</vt:lpstr>
      <vt:lpstr>Saludos $100 Question</vt:lpstr>
      <vt:lpstr>Saludos - $100 Answer</vt:lpstr>
      <vt:lpstr>Saludos - $200 Question</vt:lpstr>
      <vt:lpstr>Saludos - $200 Answer</vt:lpstr>
      <vt:lpstr>Saludos - $300 Question</vt:lpstr>
      <vt:lpstr>Saludos - $300 Answer</vt:lpstr>
      <vt:lpstr>Saludos - $400 Question</vt:lpstr>
      <vt:lpstr>Saludos - $400 Answer</vt:lpstr>
      <vt:lpstr>Saludos - $500 Question</vt:lpstr>
      <vt:lpstr>Saludos - $500 Answer</vt:lpstr>
      <vt:lpstr>Tiempo y estaciones del año - $100 Question</vt:lpstr>
      <vt:lpstr>Tiempo y estaciones del año - $100 Answer</vt:lpstr>
      <vt:lpstr>Tiempo y estaciones del año - $200 Question</vt:lpstr>
      <vt:lpstr>Tiempo y estaciones del año - $200 Answer</vt:lpstr>
      <vt:lpstr>Tiempo y estaciones del año - $300 Question</vt:lpstr>
      <vt:lpstr>Tiempo y estaciones del año - $300 Answer</vt:lpstr>
      <vt:lpstr>Tiempo y estaciones del año - $400 Question</vt:lpstr>
      <vt:lpstr>Tiempo y estaciones del año - $400 Answer</vt:lpstr>
      <vt:lpstr>Tiempo y estaciones del año - $500 Question</vt:lpstr>
      <vt:lpstr>Tiempo y estaciones del año - $500 Answer</vt:lpstr>
      <vt:lpstr>El Calendario - $100 Question</vt:lpstr>
      <vt:lpstr>El Calendario - $100 Answer</vt:lpstr>
      <vt:lpstr>El Calendario - $200 Question</vt:lpstr>
      <vt:lpstr>El Calendario - $200 Answer</vt:lpstr>
      <vt:lpstr>El Calendario - $300 Question</vt:lpstr>
      <vt:lpstr>El Calendario - $300 Answer</vt:lpstr>
      <vt:lpstr>El Calendario - $400 Question</vt:lpstr>
      <vt:lpstr>El Calendario - $400 Answer</vt:lpstr>
      <vt:lpstr>El Calendario - $500 Question</vt:lpstr>
      <vt:lpstr>El Calendario - $500 Answer</vt:lpstr>
      <vt:lpstr>Las emociones - $100 Question</vt:lpstr>
      <vt:lpstr>Las emociones - $100 Answer</vt:lpstr>
      <vt:lpstr>Las emociones - $200 Question</vt:lpstr>
      <vt:lpstr>Las emociones - $200 Answer</vt:lpstr>
      <vt:lpstr>Las emociones - $300 Question</vt:lpstr>
      <vt:lpstr>Las emociones - $300 Answer</vt:lpstr>
      <vt:lpstr>Las emociones - $400 Question</vt:lpstr>
      <vt:lpstr>Las emociones - $400 Answer</vt:lpstr>
      <vt:lpstr>Las emociones - $500 Question</vt:lpstr>
      <vt:lpstr>Las emociones - $500 Answer</vt:lpstr>
      <vt:lpstr>Descripciones o familia - $100 Question</vt:lpstr>
      <vt:lpstr>Descripciones o familia - $100 Answer</vt:lpstr>
      <vt:lpstr>Descripciones o familia - $200 Question</vt:lpstr>
      <vt:lpstr>Descripciones o familia - $200 Answer</vt:lpstr>
      <vt:lpstr>Descripciones o familia - $300 Question</vt:lpstr>
      <vt:lpstr>Descripciones o familia - $300 Answer</vt:lpstr>
      <vt:lpstr>Descripciones o familia - $400 Question</vt:lpstr>
      <vt:lpstr>Descripciones o familia - $400 Answer</vt:lpstr>
      <vt:lpstr>Descripciones o familia - $500 Question</vt:lpstr>
      <vt:lpstr>Descripciones o familia - $500 Answer</vt:lpstr>
      <vt:lpstr>FINAL</vt:lpstr>
      <vt:lpstr>Final Jeopardy Question</vt:lpstr>
      <vt:lpstr>Final Jeopardy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REPASITO</dc:title>
  <dc:creator>Dugan, Claudia</dc:creator>
  <cp:lastModifiedBy>Claudia S Dugan</cp:lastModifiedBy>
  <cp:revision>14</cp:revision>
  <dcterms:modified xsi:type="dcterms:W3CDTF">2021-03-07T08:57:45Z</dcterms:modified>
</cp:coreProperties>
</file>